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212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0"/>
            <a:ext cx="857250" cy="857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2938" y="1483249"/>
            <a:ext cx="7858125" cy="1508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4F1EA"/>
                </a:solidFill>
              </a:rPr>
              <a:t>WatiqAI: Revolutionizing KYC with AI-Powered Document Intelligence</a:t>
            </a:r>
            <a:endParaRPr lang="en-US" sz="3294" dirty="0"/>
          </a:p>
        </p:txBody>
      </p:sp>
      <p:sp>
        <p:nvSpPr>
          <p:cNvPr id="5" name="Text 1"/>
          <p:cNvSpPr/>
          <p:nvPr/>
        </p:nvSpPr>
        <p:spPr>
          <a:xfrm>
            <a:off x="434541" y="3324578"/>
            <a:ext cx="827489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04" dirty="0">
                <a:solidFill>
                  <a:srgbClr val="4A6FA5"/>
                </a:solidFill>
              </a:rPr>
              <a:t>Securing the Future of Moroccan Banking through Real-Time Fraud Detection</a:t>
            </a:r>
            <a:endParaRPr lang="en-US" sz="1704" dirty="0"/>
          </a:p>
        </p:txBody>
      </p:sp>
      <p:sp>
        <p:nvSpPr>
          <p:cNvPr id="6" name="Text 2"/>
          <p:cNvSpPr/>
          <p:nvPr/>
        </p:nvSpPr>
        <p:spPr>
          <a:xfrm>
            <a:off x="3362111" y="4208618"/>
            <a:ext cx="2419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F4F1EA"/>
                </a:solidFill>
              </a:rPr>
              <a:t>Presented by: Manus AI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3362111" y="4546160"/>
            <a:ext cx="2419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F4F1EA"/>
                </a:solidFill>
              </a:rPr>
              <a:t>Date: February 2026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3362111" y="4883702"/>
            <a:ext cx="2419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i="1" dirty="0">
                <a:solidFill>
                  <a:srgbClr val="C8553D"/>
                </a:solidFill>
              </a:rPr>
              <a:t>"Authenticity at the Speed of Digital"</a:t>
            </a:r>
            <a:endParaRPr lang="en-US" sz="9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18353"/>
            <a:ext cx="37147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2B4C"/>
                </a:solidFill>
              </a:rPr>
              <a:t>Moroccan Banks Lose 50M MAD Annually to Document Fraud</a:t>
            </a:r>
            <a:endParaRPr lang="en-US" sz="1602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52721"/>
            <a:ext cx="171450" cy="2071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5825" y="1595596"/>
            <a:ext cx="34004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Inefficient Manual Processes</a:t>
            </a:r>
            <a:endParaRPr lang="en-US" sz="987" dirty="0"/>
          </a:p>
        </p:txBody>
      </p:sp>
      <p:sp>
        <p:nvSpPr>
          <p:cNvPr id="6" name="Text 2"/>
          <p:cNvSpPr/>
          <p:nvPr/>
        </p:nvSpPr>
        <p:spPr>
          <a:xfrm>
            <a:off x="885825" y="1904563"/>
            <a:ext cx="3400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KYC verification takes 15-30 minutes per customer, costing 50-100 MAD per verification with high error rates.</a:t>
            </a:r>
            <a:endParaRPr lang="en-US" sz="83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576075"/>
            <a:ext cx="171450" cy="2071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825" y="2718950"/>
            <a:ext cx="34004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Digital Surge</a:t>
            </a:r>
            <a:endParaRPr lang="en-US" sz="987" dirty="0"/>
          </a:p>
        </p:txBody>
      </p:sp>
      <p:sp>
        <p:nvSpPr>
          <p:cNvPr id="9" name="Text 4"/>
          <p:cNvSpPr/>
          <p:nvPr/>
        </p:nvSpPr>
        <p:spPr>
          <a:xfrm>
            <a:off x="885825" y="3027918"/>
            <a:ext cx="3400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250%+ increase in digital account openings since COVID-19, overwhelming legacy manual systems.</a:t>
            </a:r>
            <a:endParaRPr lang="en-US" sz="834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699430"/>
            <a:ext cx="214313" cy="2071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28688" y="3842305"/>
            <a:ext cx="33575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Demographic Pressure</a:t>
            </a:r>
            <a:endParaRPr lang="en-US" sz="987" dirty="0"/>
          </a:p>
        </p:txBody>
      </p:sp>
      <p:sp>
        <p:nvSpPr>
          <p:cNvPr id="12" name="Text 6"/>
          <p:cNvSpPr/>
          <p:nvPr/>
        </p:nvSpPr>
        <p:spPr>
          <a:xfrm>
            <a:off x="928688" y="4151272"/>
            <a:ext cx="33575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60% of Moroccans are under 30, demanding instant, secure, and mobile-first onboarding experiences.</a:t>
            </a:r>
            <a:endParaRPr lang="en-US" sz="834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1340346"/>
            <a:ext cx="385762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6866" y="618353"/>
            <a:ext cx="705026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2B4C"/>
                </a:solidFill>
              </a:rPr>
              <a:t>WatiqAI: AI-Powered Document Intelligence Built for Morocco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046866" y="1073767"/>
            <a:ext cx="7050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C8553D"/>
                </a:solidFill>
              </a:rPr>
              <a:t>The Localized Solution for Global Security Standards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992981" y="1554184"/>
            <a:ext cx="7158038" cy="2586038"/>
          </a:xfrm>
          <a:prstGeom prst="rect">
            <a:avLst/>
          </a:prstGeom>
          <a:solidFill>
            <a:srgbClr val="FFFFFF"/>
          </a:solidFill>
          <a:ln w="9144">
            <a:solidFill>
              <a:srgbClr val="E0E0E0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61340"/>
            <a:ext cx="6858000" cy="23574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14500" y="4454547"/>
            <a:ext cx="5715000" cy="3107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Real-time detection of forged, altered, or inconsistent identity documents, purpose-built for Moroccan IDs and regulatory requirements.</a:t>
            </a:r>
            <a:endParaRPr lang="en-US" sz="83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2B4C"/>
                </a:solidFill>
              </a:rPr>
              <a:t>Multi-Modal AI Engine Detects Fraud Beyond Human Capability</a:t>
            </a:r>
            <a:endParaRPr lang="en-US" sz="1602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034058"/>
            <a:ext cx="225028" cy="200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9403" y="1026914"/>
            <a:ext cx="130446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1A2B4C"/>
                </a:solidFill>
              </a:rPr>
              <a:t>Computer Vision</a:t>
            </a:r>
            <a:endParaRPr lang="en-US" sz="1090" dirty="0"/>
          </a:p>
        </p:txBody>
      </p:sp>
      <p:sp>
        <p:nvSpPr>
          <p:cNvPr id="6" name="Text 2"/>
          <p:cNvSpPr/>
          <p:nvPr/>
        </p:nvSpPr>
        <p:spPr>
          <a:xfrm>
            <a:off x="571500" y="1348383"/>
            <a:ext cx="3857625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Identifies physical tampering, photo swaps, and fake security seals using YOLOv8 and EfficientNet architectures.</a:t>
            </a:r>
            <a:endParaRPr lang="en-US" sz="94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034058"/>
            <a:ext cx="150019" cy="2000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7769" y="1026914"/>
            <a:ext cx="84382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1A2B4C"/>
                </a:solidFill>
              </a:rPr>
              <a:t>OCR &amp; NLP</a:t>
            </a:r>
            <a:endParaRPr lang="en-US" sz="1090" dirty="0"/>
          </a:p>
        </p:txBody>
      </p:sp>
      <p:sp>
        <p:nvSpPr>
          <p:cNvPr id="9" name="Text 4"/>
          <p:cNvSpPr/>
          <p:nvPr/>
        </p:nvSpPr>
        <p:spPr>
          <a:xfrm>
            <a:off x="4714875" y="1348383"/>
            <a:ext cx="3857625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Cross-validates data across documents in Arabic, French, and Darija using Tesseract and AraBERT for semantic consistency.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052712"/>
            <a:ext cx="250031" cy="2000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4406" y="2045568"/>
            <a:ext cx="15532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1A2B4C"/>
                </a:solidFill>
              </a:rPr>
              <a:t>Biometric Matching</a:t>
            </a:r>
            <a:endParaRPr lang="en-US" sz="1090" dirty="0"/>
          </a:p>
        </p:txBody>
      </p:sp>
      <p:sp>
        <p:nvSpPr>
          <p:cNvPr id="12" name="Text 6"/>
          <p:cNvSpPr/>
          <p:nvPr/>
        </p:nvSpPr>
        <p:spPr>
          <a:xfrm>
            <a:off x="571500" y="2367037"/>
            <a:ext cx="3857625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Compares selfie photos with ID photos using FaceNet and ArcFace, featuring robust liveness detection to prevent spoofing.</a:t>
            </a:r>
            <a:endParaRPr lang="en-US" sz="942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2052712"/>
            <a:ext cx="250031" cy="2000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107781" y="2045568"/>
            <a:ext cx="174514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1A2B4C"/>
                </a:solidFill>
              </a:rPr>
              <a:t>Linguistic Intelligence</a:t>
            </a:r>
            <a:endParaRPr lang="en-US" sz="1090" dirty="0"/>
          </a:p>
        </p:txBody>
      </p:sp>
      <p:sp>
        <p:nvSpPr>
          <p:cNvPr id="15" name="Text 8"/>
          <p:cNvSpPr/>
          <p:nvPr/>
        </p:nvSpPr>
        <p:spPr>
          <a:xfrm>
            <a:off x="4714875" y="2367037"/>
            <a:ext cx="3857625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Understands Moroccan naming conventions and landmark-based address formats, reducing false positives in local contexts.</a:t>
            </a:r>
            <a:endParaRPr lang="en-US" sz="942" dirty="0"/>
          </a:p>
        </p:txBody>
      </p:sp>
      <p:sp>
        <p:nvSpPr>
          <p:cNvPr id="16" name="Text 9"/>
          <p:cNvSpPr/>
          <p:nvPr/>
        </p:nvSpPr>
        <p:spPr>
          <a:xfrm>
            <a:off x="571500" y="4652032"/>
            <a:ext cx="85725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555555"/>
                </a:solidFill>
              </a:rPr>
              <a:t>WatiqAI provides explainable risk scores (0-100) with detailed triggers for every verification.</a:t>
            </a:r>
            <a:endParaRPr lang="en-US" sz="8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36" y="1268909"/>
            <a:ext cx="4286250" cy="30003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73371" y="618353"/>
            <a:ext cx="3299129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2B4C"/>
                </a:solidFill>
              </a:rPr>
              <a:t>WatiqAI Delivers Immediate ROI and Regulatory Peace of Mind</a:t>
            </a:r>
            <a:endParaRPr lang="en-US" sz="1602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371" y="1727029"/>
            <a:ext cx="192881" cy="20716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580552" y="1869904"/>
            <a:ext cx="29919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70% Cost Reduction</a:t>
            </a:r>
            <a:endParaRPr lang="en-US" sz="987" dirty="0"/>
          </a:p>
        </p:txBody>
      </p:sp>
      <p:sp>
        <p:nvSpPr>
          <p:cNvPr id="7" name="Text 2"/>
          <p:cNvSpPr/>
          <p:nvPr/>
        </p:nvSpPr>
        <p:spPr>
          <a:xfrm>
            <a:off x="5580552" y="2178872"/>
            <a:ext cx="299194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Significant reduction in manual verification overhead, allowing banks to scale onboarding without increasing headcount.</a:t>
            </a:r>
            <a:endParaRPr lang="en-US" sz="834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371" y="2893247"/>
            <a:ext cx="171450" cy="20716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559121" y="3036122"/>
            <a:ext cx="30133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Fraud Prevention ROI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5559121" y="3345089"/>
            <a:ext cx="301337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Each prevented fraud saves an average of 15,000 MAD in investigation, chargebacks, and regulatory fines.</a:t>
            </a:r>
            <a:endParaRPr lang="en-US" sz="834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371" y="3888014"/>
            <a:ext cx="214313" cy="20716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01984" y="4044283"/>
            <a:ext cx="15347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Regulatory Alignment</a:t>
            </a:r>
            <a:endParaRPr lang="en-US" sz="987" dirty="0"/>
          </a:p>
        </p:txBody>
      </p:sp>
      <p:sp>
        <p:nvSpPr>
          <p:cNvPr id="13" name="Shape 6"/>
          <p:cNvSpPr/>
          <p:nvPr/>
        </p:nvSpPr>
        <p:spPr>
          <a:xfrm>
            <a:off x="7222471" y="4030889"/>
            <a:ext cx="1278508" cy="221456"/>
          </a:xfrm>
          <a:prstGeom prst="rect">
            <a:avLst/>
          </a:prstGeom>
          <a:solidFill>
            <a:srgbClr val="1A2B4C"/>
          </a:solidFill>
          <a:ln/>
        </p:spPr>
      </p:sp>
      <p:sp>
        <p:nvSpPr>
          <p:cNvPr id="14" name="Text 7"/>
          <p:cNvSpPr/>
          <p:nvPr/>
        </p:nvSpPr>
        <p:spPr>
          <a:xfrm>
            <a:off x="7222471" y="4030889"/>
            <a:ext cx="1278508" cy="221456"/>
          </a:xfrm>
          <a:prstGeom prst="rect">
            <a:avLst/>
          </a:prstGeom>
          <a:noFill/>
          <a:ln/>
        </p:spPr>
        <p:txBody>
          <a:bodyPr wrap="square" lIns="102108" tIns="51054" rIns="102108" bIns="51054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4F1EA"/>
                </a:solidFill>
              </a:rPr>
              <a:t>Audit-Ready Reporting</a:t>
            </a:r>
            <a:endParaRPr lang="en-US" sz="683" dirty="0"/>
          </a:p>
        </p:txBody>
      </p:sp>
      <p:sp>
        <p:nvSpPr>
          <p:cNvPr id="15" name="Text 8"/>
          <p:cNvSpPr/>
          <p:nvPr/>
        </p:nvSpPr>
        <p:spPr>
          <a:xfrm>
            <a:off x="5601984" y="4366645"/>
            <a:ext cx="297051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Fully aligned with Bank Al-Maghrib Circular 42/G/2020 and Law 09-08 requirements.</a:t>
            </a:r>
            <a:endParaRPr lang="en-US" sz="83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2B4C"/>
                </a:solidFill>
              </a:rPr>
              <a:t>A Massive Market Opportunity Across Multiple Sectors</a:t>
            </a:r>
            <a:endParaRPr lang="en-US" sz="1602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026914"/>
            <a:ext cx="4286250" cy="321468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1330523"/>
            <a:ext cx="171450" cy="2000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600700" y="1473398"/>
            <a:ext cx="29718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Banking &amp; Microfinance</a:t>
            </a:r>
            <a:endParaRPr lang="en-US" sz="987" dirty="0"/>
          </a:p>
        </p:txBody>
      </p:sp>
      <p:sp>
        <p:nvSpPr>
          <p:cNvPr id="7" name="Text 2"/>
          <p:cNvSpPr/>
          <p:nvPr/>
        </p:nvSpPr>
        <p:spPr>
          <a:xfrm>
            <a:off x="5600700" y="1725216"/>
            <a:ext cx="2971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200K+ monthly KYC verifications across 19 banks and 35 microfinance institutions in Morocco alone.</a:t>
            </a:r>
            <a:endParaRPr lang="en-US" sz="834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5" y="2282428"/>
            <a:ext cx="192881" cy="2000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622131" y="2425303"/>
            <a:ext cx="29503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Telecom &amp; Insurance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5622131" y="2677120"/>
            <a:ext cx="29503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High demand for secure, automated identity verification to reduce fraud and operational overhead.</a:t>
            </a:r>
            <a:endParaRPr lang="en-US" sz="834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5" y="3234333"/>
            <a:ext cx="171450" cy="20002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600700" y="3377208"/>
            <a:ext cx="29718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Regional Vision</a:t>
            </a:r>
            <a:endParaRPr lang="en-US" sz="987" dirty="0"/>
          </a:p>
        </p:txBody>
      </p:sp>
      <p:sp>
        <p:nvSpPr>
          <p:cNvPr id="13" name="Text 6"/>
          <p:cNvSpPr/>
          <p:nvPr/>
        </p:nvSpPr>
        <p:spPr>
          <a:xfrm>
            <a:off x="5600700" y="3629025"/>
            <a:ext cx="2971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Scalable platform ready to become the leading identity verification provider across the Pan-Maghreb region.</a:t>
            </a:r>
            <a:endParaRPr lang="en-US" sz="83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18353"/>
            <a:ext cx="85725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2B4C"/>
                </a:solidFill>
              </a:rPr>
              <a:t>Clear 3-Month Path to a Production-Ready MVP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288080"/>
            <a:ext cx="2524116" cy="287536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C8553D"/>
                </a:solidFill>
              </a:rPr>
              <a:t>Month 1: Foundation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571500" y="1682772"/>
            <a:ext cx="2524116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555555"/>
                </a:solidFill>
              </a:rPr>
              <a:t>Data acquisition (5,000+ Moroccan documents), infrastructure setup, and core OCR/Face matching model training.</a:t>
            </a:r>
            <a:endParaRPr lang="en-US" sz="727" dirty="0"/>
          </a:p>
        </p:txBody>
      </p:sp>
      <p:sp>
        <p:nvSpPr>
          <p:cNvPr id="6" name="Text 3"/>
          <p:cNvSpPr/>
          <p:nvPr/>
        </p:nvSpPr>
        <p:spPr>
          <a:xfrm>
            <a:off x="3238491" y="1288080"/>
            <a:ext cx="2524116" cy="287536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C8553D"/>
                </a:solidFill>
              </a:rPr>
              <a:t>Month 2: Development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3238491" y="1682772"/>
            <a:ext cx="2524116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555555"/>
                </a:solidFill>
              </a:rPr>
              <a:t>Implementation of 10+ Moroccan-specific fraud rules, anomaly detection models, and risk scoring engine.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5905481" y="1288080"/>
            <a:ext cx="2524116" cy="287536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C8553D"/>
                </a:solidFill>
              </a:rPr>
              <a:t>Month 3: Launch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5905481" y="1682772"/>
            <a:ext cx="2524116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555555"/>
                </a:solidFill>
              </a:rPr>
              <a:t>API finalization, comprehensive testing with 500+ cases, and pilot program launch with a partner bank.</a:t>
            </a:r>
            <a:endParaRPr lang="en-US" sz="727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345661"/>
            <a:ext cx="5715000" cy="17859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71500" y="4516915"/>
            <a:ext cx="8001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2B4C"/>
                </a:solidFill>
              </a:rPr>
              <a:t>Beyond the MVP: Scaling the Impact</a:t>
            </a:r>
            <a:endParaRPr lang="en-US" sz="885" dirty="0"/>
          </a:p>
        </p:txBody>
      </p:sp>
      <p:sp>
        <p:nvSpPr>
          <p:cNvPr id="12" name="Text 8"/>
          <p:cNvSpPr/>
          <p:nvPr/>
        </p:nvSpPr>
        <p:spPr>
          <a:xfrm>
            <a:off x="571500" y="4791949"/>
            <a:ext cx="8001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666666"/>
                </a:solidFill>
              </a:rPr>
              <a:t>Expansion to Pan-Maghreb markets (Algeria, Tunisia, Mauritania) and multi-sector deployment in Telecom, Insurance, and Government.</a:t>
            </a:r>
            <a:endParaRPr lang="en-US" sz="72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21606"/>
            <a:ext cx="3871913" cy="25860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857750" y="1231432"/>
            <a:ext cx="37147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1A2B4C"/>
                </a:solidFill>
              </a:rPr>
              <a:t>First-Mover Advantage with Deep Local Expertise</a:t>
            </a:r>
            <a:endParaRPr lang="en-US" sz="1602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2065799"/>
            <a:ext cx="128588" cy="20716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129213" y="2208674"/>
            <a:ext cx="33219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Deep Localization</a:t>
            </a:r>
            <a:endParaRPr lang="en-US" sz="987" dirty="0"/>
          </a:p>
        </p:txBody>
      </p:sp>
      <p:sp>
        <p:nvSpPr>
          <p:cNvPr id="7" name="Text 2"/>
          <p:cNvSpPr/>
          <p:nvPr/>
        </p:nvSpPr>
        <p:spPr>
          <a:xfrm>
            <a:off x="5129213" y="2460492"/>
            <a:ext cx="332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Optimized for Moroccan docs, Arabic/Darija and local naming.</a:t>
            </a:r>
            <a:endParaRPr lang="en-US" sz="834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2717667"/>
            <a:ext cx="150019" cy="20716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150644" y="2860542"/>
            <a:ext cx="22268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Proprietary Data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5150644" y="3112359"/>
            <a:ext cx="2226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Growing database of local fraud patterns.</a:t>
            </a:r>
            <a:endParaRPr lang="en-US" sz="834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3369534"/>
            <a:ext cx="171450" cy="20716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172075" y="3512409"/>
            <a:ext cx="30486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Regulatory Alignment</a:t>
            </a:r>
            <a:endParaRPr lang="en-US" sz="987" dirty="0"/>
          </a:p>
        </p:txBody>
      </p:sp>
      <p:sp>
        <p:nvSpPr>
          <p:cNvPr id="13" name="Text 6"/>
          <p:cNvSpPr/>
          <p:nvPr/>
        </p:nvSpPr>
        <p:spPr>
          <a:xfrm>
            <a:off x="5172075" y="3764226"/>
            <a:ext cx="304862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Built-in compliance with Bank Al‑Maghrib and Law 09‑08.</a:t>
            </a:r>
            <a:endParaRPr lang="en-US" sz="834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4021401"/>
            <a:ext cx="171450" cy="20716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172075" y="4164276"/>
            <a:ext cx="28768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2B4C"/>
                </a:solidFill>
              </a:rPr>
              <a:t>Scalability</a:t>
            </a:r>
            <a:endParaRPr lang="en-US" sz="987" dirty="0"/>
          </a:p>
        </p:txBody>
      </p:sp>
      <p:sp>
        <p:nvSpPr>
          <p:cNvPr id="16" name="Text 8"/>
          <p:cNvSpPr/>
          <p:nvPr/>
        </p:nvSpPr>
        <p:spPr>
          <a:xfrm>
            <a:off x="5172075" y="4416093"/>
            <a:ext cx="28768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Proven stack ready for rapid Pan‑Maghreb expansion.</a:t>
            </a:r>
            <a:endParaRPr lang="en-US" sz="83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1543" y="1103681"/>
            <a:ext cx="6960887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4F1EA"/>
                </a:solidFill>
              </a:rPr>
              <a:t>Join Us in Shaping the Bank of Tomorrow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1714500" y="1900907"/>
            <a:ext cx="5715000" cy="467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4A6FA5"/>
                </a:solidFill>
              </a:rPr>
              <a:t>"Let's build a smarter, more connected, and secure banking experience together."</a:t>
            </a:r>
            <a:endParaRPr lang="en-US" sz="1269" dirty="0"/>
          </a:p>
        </p:txBody>
      </p:sp>
      <p:sp>
        <p:nvSpPr>
          <p:cNvPr id="5" name="Shape 2"/>
          <p:cNvSpPr/>
          <p:nvPr/>
        </p:nvSpPr>
        <p:spPr>
          <a:xfrm>
            <a:off x="2683622" y="2797448"/>
            <a:ext cx="3776756" cy="152697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683622" y="2797448"/>
            <a:ext cx="3776756" cy="14288"/>
          </a:xfrm>
          <a:prstGeom prst="rect">
            <a:avLst/>
          </a:prstGeom>
          <a:solidFill>
            <a:srgbClr val="C8553D"/>
          </a:solidFill>
          <a:ln/>
        </p:spPr>
      </p:sp>
      <p:sp>
        <p:nvSpPr>
          <p:cNvPr id="7" name="Text 4"/>
          <p:cNvSpPr/>
          <p:nvPr/>
        </p:nvSpPr>
        <p:spPr>
          <a:xfrm>
            <a:off x="2683622" y="3233217"/>
            <a:ext cx="37767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4F1EA"/>
                </a:solidFill>
              </a:rPr>
              <a:t>Contact:</a:t>
            </a:r>
            <a:pPr algn="ctr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F4F1EA"/>
                </a:solidFill>
              </a:rPr>
              <a:t> [Your Email / Phone Number]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2683622" y="3570759"/>
            <a:ext cx="37767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4F1EA"/>
                </a:solidFill>
              </a:rPr>
              <a:t>Website:</a:t>
            </a:r>
            <a:pPr algn="ctr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F4F1EA"/>
                </a:solidFill>
              </a:rPr>
              <a:t> [Your Website URL]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2683622" y="4051176"/>
            <a:ext cx="37767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C8553D"/>
                </a:solidFill>
              </a:rPr>
              <a:t>Partner with WatiqAI to Secure the Future of Finance</a:t>
            </a:r>
            <a:endParaRPr lang="en-US" sz="98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2026-02-02T17:45:31Z</dcterms:created>
  <dcterms:modified xsi:type="dcterms:W3CDTF">2026-02-02T17:45:31Z</dcterms:modified>
</cp:coreProperties>
</file>